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linkedin.com/posts/david-malick-dieng-4680701a6_aiagents-microsoftai-azureaifoundry-ugcPost-7469425291614941186-Bs6M/?utm_source=share&amp;utm_medium=member_desktop&amp;rcm=ACoAADAQGZABZ8qq0gf4U_X2irAXaoDY6i1d9Qc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" y="457200"/>
            <a:ext cx="640080" cy="6400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88720" y="475488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EA5E9"/>
                </a:solidFill>
              </a:rPr>
              <a:t>OPEN SOURCE · MIT LICENSE · MICROSOFT AGENT FRAMEWORK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84048" y="10515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CompeteIQ</a:t>
            </a:r>
            <a:endParaRPr lang="en-US" sz="6800" dirty="0"/>
          </a:p>
        </p:txBody>
      </p:sp>
      <p:sp>
        <p:nvSpPr>
          <p:cNvPr id="6" name="Text 3"/>
          <p:cNvSpPr/>
          <p:nvPr/>
        </p:nvSpPr>
        <p:spPr>
          <a:xfrm>
            <a:off x="384048" y="2423160"/>
            <a:ext cx="6858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any company name into a</a:t>
            </a: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board-ready competitive intelligence report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384048" y="3520440"/>
            <a:ext cx="2011680" cy="502920"/>
          </a:xfrm>
          <a:prstGeom prst="roundRect">
            <a:avLst>
              <a:gd name="adj" fmla="val 14545"/>
            </a:avLst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384048" y="352044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1117"/>
                </a:solidFill>
              </a:rPr>
              <a:t>⚡ In 30 seconds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384048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github.com/DavidMalickDieng-wq/competitive-insights-agent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6400800" y="457200"/>
            <a:ext cx="2560320" cy="2560320"/>
          </a:xfrm>
          <a:prstGeom prst="ellipse">
            <a:avLst/>
          </a:prstGeom>
          <a:solidFill>
            <a:srgbClr val="0EA5E9">
              <a:alpha val="12000"/>
            </a:srgbClr>
          </a:solidFill>
          <a:ln w="19050">
            <a:solidFill>
              <a:srgbClr val="0EA5E9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6766560" y="822960"/>
            <a:ext cx="1828800" cy="1828800"/>
          </a:xfrm>
          <a:prstGeom prst="ellipse">
            <a:avLst/>
          </a:prstGeom>
          <a:solidFill>
            <a:srgbClr val="0EA5E9">
              <a:alpha val="25000"/>
            </a:srgbClr>
          </a:solidFill>
          <a:ln w="12700">
            <a:solidFill>
              <a:srgbClr val="0EA5E9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6640" y="1371600"/>
            <a:ext cx="59436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EA5E9"/>
                </a:solidFill>
              </a:rPr>
              <a:t>THE PROBLEM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Competitive research is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broken.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457200" y="2331720"/>
            <a:ext cx="1965960" cy="219456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246888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⏱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457200" y="3063240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9E0B"/>
                </a:solidFill>
              </a:rPr>
              <a:t>2–4 hours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3493008"/>
            <a:ext cx="1965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per competitor per meeting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606040" y="2331720"/>
            <a:ext cx="1965960" cy="219456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606040" y="246888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📰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2606040" y="3063240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9E0B"/>
                </a:solidFill>
              </a:rPr>
              <a:t>Stale data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606040" y="3493008"/>
            <a:ext cx="1965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slides go outdated within days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754880" y="2331720"/>
            <a:ext cx="1965960" cy="219456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0" y="246888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🔀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4754880" y="3063240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9E0B"/>
                </a:solidFill>
              </a:rPr>
              <a:t>Scattered sources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754880" y="3493008"/>
            <a:ext cx="1965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10 tabs, no single truth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903720" y="2331720"/>
            <a:ext cx="1965960" cy="219456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903720" y="246888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6903720" y="3063240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9E0B"/>
                </a:solidFill>
              </a:rPr>
              <a:t>No consistency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903720" y="3493008"/>
            <a:ext cx="1965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every rep builds their own deck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E2E8F0"/>
                </a:solidFill>
              </a:rPr>
              <a:t>Sales, product, and strategy teams deserve better.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206240" cy="5143500"/>
          </a:xfrm>
          <a:prstGeom prst="rect">
            <a:avLst/>
          </a:prstGeom>
          <a:solidFill>
            <a:srgbClr val="0F2A45"/>
          </a:solidFill>
          <a:ln w="12700">
            <a:solidFill>
              <a:srgbClr val="0F2A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6576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EA5E9"/>
                </a:solidFill>
              </a:rPr>
              <a:t>THE SOLUTION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777240"/>
            <a:ext cx="3474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CompeteIQ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365760" y="1645920"/>
            <a:ext cx="34747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</a:rPr>
              <a:t>An AI agent that researches any company in real time and delivers a board-ready dashboard — grounded in live Bing search with real citations.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3246120"/>
            <a:ext cx="3474720" cy="68580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3246120"/>
            <a:ext cx="3474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1117"/>
                </a:solidFill>
              </a:rPr>
              <a:t>Type "Stripe" → get your full report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411480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0B981"/>
                </a:solidFill>
              </a:rPr>
              <a:t>Free &amp; Open Source (MIT)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0" y="45720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94A3B8"/>
                </a:solidFill>
              </a:rPr>
              <a:t>What you get:</a:t>
            </a:r>
            <a:endParaRPr lang="en-US" sz="1300" dirty="0"/>
          </a:p>
        </p:txBody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0" y="960120"/>
            <a:ext cx="228600" cy="22860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4892040" y="932688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SWOT Analysis</a:t>
            </a:r>
            <a:endParaRPr lang="en-US" sz="1400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8760"/>
            <a:ext cx="228600" cy="2286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892040" y="1481328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Market Share Breakdown</a:t>
            </a:r>
            <a:endParaRPr lang="en-US" sz="140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057400"/>
            <a:ext cx="228600" cy="22860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4892040" y="2029968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Threat Score Gauge</a:t>
            </a:r>
            <a:endParaRPr lang="en-US" sz="1400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606040"/>
            <a:ext cx="228600" cy="22860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4892040" y="2578608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Competitor Deep-Dives</a:t>
            </a:r>
            <a:endParaRPr lang="en-US" sz="1400" dirty="0"/>
          </a:p>
        </p:txBody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154680"/>
            <a:ext cx="228600" cy="22860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4892040" y="3127248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Recent News Timeline</a:t>
            </a:r>
            <a:endParaRPr lang="en-US" sz="1400" dirty="0"/>
          </a:p>
        </p:txBody>
      </p:sp>
      <p:pic>
        <p:nvPicPr>
          <p:cNvPr id="20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0" y="3703320"/>
            <a:ext cx="228600" cy="228600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4892040" y="3675888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Strategic Recommendations</a:t>
            </a:r>
            <a:endParaRPr lang="en-US" sz="1400" dirty="0"/>
          </a:p>
        </p:txBody>
      </p:sp>
      <p:pic>
        <p:nvPicPr>
          <p:cNvPr id="22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251960"/>
            <a:ext cx="228600" cy="228600"/>
          </a:xfrm>
          <a:prstGeom prst="rect">
            <a:avLst/>
          </a:prstGeom>
        </p:spPr>
      </p:pic>
      <p:sp>
        <p:nvSpPr>
          <p:cNvPr id="23" name="Text 14"/>
          <p:cNvSpPr/>
          <p:nvPr/>
        </p:nvSpPr>
        <p:spPr>
          <a:xfrm>
            <a:off x="4892040" y="4224528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Email Report Delivery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EA5E9"/>
                </a:solidFill>
              </a:rPr>
              <a:t>HOW IT WORKS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 steps. 30 seconds.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508760"/>
            <a:ext cx="2606040" cy="310896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508760"/>
            <a:ext cx="2606040" cy="9144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691640"/>
            <a:ext cx="2606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EA5E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594360" y="24231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You type a company name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94360" y="3154680"/>
            <a:ext cx="2331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OpenAI · Stripe · Databricks · Notion · Figma — anything.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91840" y="1508760"/>
            <a:ext cx="2606040" cy="310896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91840" y="1508760"/>
            <a:ext cx="26060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91840" y="1691640"/>
            <a:ext cx="2606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3429000" y="24231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Agent researches live web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429000" y="3154680"/>
            <a:ext cx="2331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Microsoft Agent Framework + Bing grounds every insight in real, cited sources. No hallucinations.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26480" y="1508760"/>
            <a:ext cx="2606040" cy="310896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126480" y="1508760"/>
            <a:ext cx="2606040" cy="914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26480" y="1691640"/>
            <a:ext cx="2606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59E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6263640" y="24231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Dashboard delivered instantly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263640" y="3154680"/>
            <a:ext cx="2331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SWOT · threat score · market share · news · strategy. Click Email Report to send it to your team.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081528" y="3063240"/>
            <a:ext cx="256032" cy="0"/>
          </a:xfrm>
          <a:prstGeom prst="line">
            <a:avLst/>
          </a:prstGeom>
          <a:noFill/>
          <a:ln w="25400">
            <a:solidFill>
              <a:srgbClr val="0EA5E9"/>
            </a:solidFill>
            <a:prstDash val="dash"/>
          </a:ln>
        </p:spPr>
      </p:sp>
      <p:sp>
        <p:nvSpPr>
          <p:cNvPr id="20" name="Shape 18"/>
          <p:cNvSpPr/>
          <p:nvPr/>
        </p:nvSpPr>
        <p:spPr>
          <a:xfrm>
            <a:off x="5916168" y="3063240"/>
            <a:ext cx="256032" cy="0"/>
          </a:xfrm>
          <a:prstGeom prst="line">
            <a:avLst/>
          </a:prstGeom>
          <a:noFill/>
          <a:ln w="25400">
            <a:solidFill>
              <a:srgbClr val="10B981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</a:rPr>
              <a:t>SSE streaming keeps you informed while the agent thinks.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EA5E9"/>
                </a:solidFill>
              </a:rPr>
              <a:t>TECH STACK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Production-grade, Azure-native.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2606040" cy="329184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463040"/>
            <a:ext cx="2606040" cy="38404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46304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0D1117"/>
                </a:solidFill>
              </a:rPr>
              <a:t>FRONTEND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21792" y="201168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</a:rPr>
              <a:t>React + Vite + Tailwind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21792" y="265176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</a:rPr>
              <a:t>Recharts (market share, radar)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1792" y="329184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</a:rPr>
              <a:t>SSE streaming progress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21792" y="393192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</a:rPr>
              <a:t>SVG threat-score gauge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91840" y="1463040"/>
            <a:ext cx="2606040" cy="329184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91840" y="1463040"/>
            <a:ext cx="2606040" cy="384048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91840" y="146304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0D1117"/>
                </a:solidFill>
              </a:rPr>
              <a:t>BACKEND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456432" y="201168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EA5E9"/>
                </a:solidFill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</a:rPr>
              <a:t>FastAPI (Python)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456432" y="265176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EA5E9"/>
                </a:solidFill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</a:rPr>
              <a:t>Pydantic structured output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456432" y="329184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EA5E9"/>
                </a:solidFill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</a:rPr>
              <a:t>Async SSE endpoint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456432" y="393192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EA5E9"/>
                </a:solidFill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</a:rPr>
              <a:t>Email agent + SMTP delivery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126480" y="1463040"/>
            <a:ext cx="2606040" cy="329184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126480" y="1463040"/>
            <a:ext cx="2606040" cy="38404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126480" y="146304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0D1117"/>
                </a:solidFill>
              </a:rPr>
              <a:t>AI / AGENT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291072" y="201168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</a:rPr>
              <a:t>Microsoft Agent Framework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291072" y="265176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</a:rPr>
              <a:t>Azure AI Foundry (GPT-4o/4.1)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291072" y="329184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</a:rPr>
              <a:t>Bing-grounded web search (GA)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291072" y="393192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</a:rPr>
              <a:t>→  </a:t>
            </a:r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</a:rPr>
              <a:t>MAF function-calling tools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57200" y="4709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TypeScript 54% · Python 42% · MIT License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EA5E9"/>
                </a:solidFill>
              </a:rPr>
              <a:t>WHO IS IT FOR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Built for teams that move fast.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4023360" cy="150876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62763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💼  Sales Teams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40080" y="20116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Pain: Hours of pre-call research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40080" y="235000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0B981"/>
                </a:solidFill>
              </a:rPr>
              <a:t>✓  30-second competitor brief before every meeting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800600" y="1463040"/>
            <a:ext cx="4023360" cy="150876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983480" y="162763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🎯  Product Managers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983480" y="20116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Pain: Scattered competitive signals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983480" y="235000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0B981"/>
                </a:solidFill>
              </a:rPr>
              <a:t>✓  Live market positioning dashboard on demand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154680"/>
            <a:ext cx="4023360" cy="150876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31927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📊  Strategy &amp; GTM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40080" y="37033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Pain: Stale slide decks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0080" y="404164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0B981"/>
                </a:solidFill>
              </a:rPr>
              <a:t>✓  Always-fresh SWOT + threat analysis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800600" y="3154680"/>
            <a:ext cx="4023360" cy="150876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83480" y="331927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👩‍💻  Developers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4983480" y="37033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Pain: Want to see MAF in action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983480" y="404164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0B981"/>
                </a:solidFill>
              </a:rPr>
              <a:t>✓  Full open-source reference implementation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" y="46817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</a:rPr>
              <a:t>Any team that needs competitive clarity — without the manual work.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EA5E9"/>
                </a:solidFill>
              </a:rPr>
              <a:t>ARCHITECTURE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Clean. Modular. Extensible.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74320" y="1463040"/>
            <a:ext cx="2286000" cy="141732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1463040"/>
            <a:ext cx="2286000" cy="7315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627632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React Frontend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11480" y="2029968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Vite · Tailwind · Recharts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SSE progress · Dashboard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383280" y="1463040"/>
            <a:ext cx="2286000" cy="141732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383280" y="1463040"/>
            <a:ext cx="2286000" cy="73152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20440" y="1627632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FastAPI Backend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520440" y="2029968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Agent orchestration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Pydantic · SSE endpoint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492240" y="1463040"/>
            <a:ext cx="2286000" cy="141732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92240" y="1463040"/>
            <a:ext cx="2286000" cy="731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629400" y="1627632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Microsoft Foundry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629400" y="2029968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FoundryChatClient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GPT-4o / GPT-4.1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383280" y="3291840"/>
            <a:ext cx="2286000" cy="141732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383280" y="3291840"/>
            <a:ext cx="2286000" cy="73152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520440" y="3456432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Email Concierge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520440" y="3858768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MAF function tool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send_email @tool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492240" y="3291840"/>
            <a:ext cx="2286000" cy="141732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492240" y="3291840"/>
            <a:ext cx="2286000" cy="731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629400" y="3456432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Bing Search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629400" y="3858768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GA API · Real citations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No extra Azure resource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2578608" y="2167128"/>
            <a:ext cx="786384" cy="0"/>
          </a:xfrm>
          <a:prstGeom prst="line">
            <a:avLst/>
          </a:prstGeom>
          <a:noFill/>
          <a:ln w="19050">
            <a:solidFill>
              <a:srgbClr val="0EA5E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5687568" y="2167128"/>
            <a:ext cx="786384" cy="0"/>
          </a:xfrm>
          <a:prstGeom prst="line">
            <a:avLst/>
          </a:prstGeom>
          <a:noFill/>
          <a:ln w="19050">
            <a:solidFill>
              <a:srgbClr val="F59E0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572000" y="2880360"/>
            <a:ext cx="0" cy="393192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7635240" y="2880360"/>
            <a:ext cx="0" cy="393192"/>
          </a:xfrm>
          <a:prstGeom prst="line">
            <a:avLst/>
          </a:prstGeom>
          <a:noFill/>
          <a:ln w="19050">
            <a:solidFill>
              <a:srgbClr val="F59E0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596896" y="1947672"/>
            <a:ext cx="749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0EA5E9"/>
                </a:solidFill>
              </a:rPr>
              <a:t>SSE  ▶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5687568" y="1947672"/>
            <a:ext cx="7863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59E0B"/>
                </a:solidFill>
              </a:rPr>
              <a:t>HTTPS  ▶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389120" cy="5143500"/>
          </a:xfrm>
          <a:prstGeom prst="rect">
            <a:avLst/>
          </a:prstGeom>
          <a:solidFill>
            <a:srgbClr val="0F2A45"/>
          </a:solidFill>
          <a:ln w="12700">
            <a:solidFill>
              <a:srgbClr val="0F2A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3657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EA5E9"/>
                </a:solidFill>
              </a:rPr>
              <a:t>CONTRIBUTE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777240"/>
            <a:ext cx="3657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PRs welcome.</a:t>
            </a:r>
            <a:endParaRPr lang="en-US" sz="3000" dirty="0"/>
          </a:p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Let's build together.</a:t>
            </a:r>
            <a:endParaRPr lang="en-US" sz="30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233172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868680" y="2304288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EA5E9"/>
                </a:solidFill>
              </a:rPr>
              <a:t>github.com/DavidMalickDieng-wq/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EA5E9"/>
                </a:solidFill>
              </a:rPr>
              <a:t>competitive-insights-agent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365760" y="31089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MIT License · Free to use, fork, and ship.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365760" y="3657600"/>
            <a:ext cx="3474720" cy="64008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365760" y="365760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D1117"/>
                </a:solidFill>
              </a:rPr>
              <a:t>⭐  Star it on GitHub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4663440" y="45720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94A3B8"/>
                </a:solidFill>
              </a:rPr>
              <a:t>Ideas to extend it: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4663440" y="1005840"/>
            <a:ext cx="4114800" cy="530352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800600" y="1005840"/>
            <a:ext cx="3840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📬  Slack / Teams delivery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4663440" y="1645920"/>
            <a:ext cx="4114800" cy="530352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800600" y="1645920"/>
            <a:ext cx="3840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📄  PDF export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4663440" y="2286000"/>
            <a:ext cx="4114800" cy="530352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800600" y="2286000"/>
            <a:ext cx="3840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🆚  Multi-company comparison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4663440" y="2926080"/>
            <a:ext cx="4114800" cy="530352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800600" y="2926080"/>
            <a:ext cx="3840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📊  Notion / Google Sheets sync</a:t>
            </a:r>
            <a:endParaRPr lang="en-US" sz="1300" dirty="0"/>
          </a:p>
        </p:txBody>
      </p:sp>
      <p:sp>
        <p:nvSpPr>
          <p:cNvPr id="19" name="Shape 16"/>
          <p:cNvSpPr/>
          <p:nvPr/>
        </p:nvSpPr>
        <p:spPr>
          <a:xfrm>
            <a:off x="4663440" y="3566160"/>
            <a:ext cx="4114800" cy="530352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800600" y="3566160"/>
            <a:ext cx="3840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💬  Code interpreter charts</a:t>
            </a:r>
            <a:endParaRPr lang="en-US" sz="1300" dirty="0"/>
          </a:p>
        </p:txBody>
      </p:sp>
      <p:sp>
        <p:nvSpPr>
          <p:cNvPr id="21" name="Shape 18"/>
          <p:cNvSpPr/>
          <p:nvPr/>
        </p:nvSpPr>
        <p:spPr>
          <a:xfrm>
            <a:off x="4663440" y="4206240"/>
            <a:ext cx="4114800" cy="530352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800600" y="4206240"/>
            <a:ext cx="3840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🔄  Scheduled weekly reports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5029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400" kern="0" dirty="0">
                <a:solidFill>
                  <a:srgbClr val="94A3B8"/>
                </a:solidFill>
              </a:rPr>
              <a:t>BUILT BY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David Malick Dieng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457200" y="1755648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Solution Architect · AI Builder · Open Source Creator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0" y="2331720"/>
            <a:ext cx="2743200" cy="0"/>
          </a:xfrm>
          <a:prstGeom prst="line">
            <a:avLst/>
          </a:prstGeom>
          <a:noFill/>
          <a:ln w="12700">
            <a:solidFill>
              <a:srgbClr val="0EA5E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256032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Stop spending hours on research.</a:t>
            </a:r>
            <a:endParaRPr lang="en-US" sz="2600" dirty="0"/>
          </a:p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Start spending minutes on strategy.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1371600" y="3886200"/>
            <a:ext cx="2926080" cy="64008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371600" y="388620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1117"/>
                </a:solidFill>
              </a:rPr>
              <a:t>⭐  Star on GitHub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846320" y="3886200"/>
            <a:ext cx="2926080" cy="640080"/>
          </a:xfrm>
          <a:prstGeom prst="rect">
            <a:avLst/>
          </a:prstGeom>
          <a:solidFill>
            <a:srgbClr val="1E2D3D"/>
          </a:solidFill>
          <a:ln w="19050">
            <a:solidFill>
              <a:srgbClr val="0EA5E9"/>
            </a:solidFill>
            <a:prstDash val="solid"/>
          </a:ln>
        </p:spPr>
      </p:sp>
      <p:sp>
        <p:nvSpPr>
          <p:cNvPr id="11" name="Text 9">
            <a:hlinkClick r:id="rId1" tooltip=""/>
          </p:cNvPr>
          <p:cNvSpPr/>
          <p:nvPr/>
        </p:nvSpPr>
        <p:spPr>
          <a:xfrm>
            <a:off x="4846320" y="388620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u="sng" dirty="0">
                <a:solidFill>
                  <a:srgbClr val="0EA5E9"/>
                </a:solidFill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Watch the demo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475488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github.com/DavidMalickDieng-wq/competitive-insights-agent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CompeteIQ — AI Competitive Intelligence Agent</dc:title>
  <dc:subject>PptxGenJS Presentation</dc:subject>
  <dc:creator>David Malick Dieng</dc:creator>
  <cp:lastModifiedBy>David Malick Dieng</cp:lastModifiedBy>
  <cp:revision>1</cp:revision>
  <dcterms:created xsi:type="dcterms:W3CDTF">2026-06-07T22:41:55Z</dcterms:created>
  <dcterms:modified xsi:type="dcterms:W3CDTF">2026-06-07T22:41:55Z</dcterms:modified>
</cp:coreProperties>
</file>